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9"/>
  </p:notesMasterIdLst>
  <p:handoutMasterIdLst>
    <p:handoutMasterId r:id="rId10"/>
  </p:handoutMasterIdLst>
  <p:sldIdLst>
    <p:sldId id="324" r:id="rId2"/>
    <p:sldId id="332" r:id="rId3"/>
    <p:sldId id="346" r:id="rId4"/>
    <p:sldId id="348" r:id="rId5"/>
    <p:sldId id="349" r:id="rId6"/>
    <p:sldId id="337" r:id="rId7"/>
    <p:sldId id="350" r:id="rId8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434" autoAdjust="0"/>
  </p:normalViewPr>
  <p:slideViewPr>
    <p:cSldViewPr>
      <p:cViewPr>
        <p:scale>
          <a:sx n="70" d="100"/>
          <a:sy n="70" d="100"/>
        </p:scale>
        <p:origin x="1104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141" y="1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100"/>
            </a:lvl1pPr>
          </a:lstStyle>
          <a:p>
            <a:fld id="{A8E96F19-0937-4842-8505-4FBB1A7BCCB4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21852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141" y="9721852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100"/>
            </a:lvl1pPr>
          </a:lstStyle>
          <a:p>
            <a:fld id="{C9ECA1EC-682B-410B-9C19-2C095A4C2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552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41" y="1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100"/>
            </a:lvl1pPr>
          </a:lstStyle>
          <a:p>
            <a:fld id="{9987BFFA-DFC2-40D6-B4E0-A12B3AFB9882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4" y="4860928"/>
            <a:ext cx="5680076" cy="4605337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852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41" y="9721852"/>
            <a:ext cx="3076575" cy="511175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100"/>
            </a:lvl1pPr>
          </a:lstStyle>
          <a:p>
            <a:fld id="{6E81670B-08CE-45AE-94C4-CAB40DDCB6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109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670B-08CE-45AE-94C4-CAB40DDCB69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5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1DF284-C59F-4247-89E7-E37BF1599306}" type="datetime1">
              <a:rPr lang="ru-RU" smtClean="0"/>
              <a:t>28.09.2015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03BB-8120-904F-8A3A-6C4ED4E47B53}" type="datetime1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3A7BE94-09CD-744B-A5DA-2521E8EA2B5F}" type="datetime1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E13B3-0A50-5D42-A25D-2872C4D30B82}" type="datetime1">
              <a:rPr lang="ru-RU" smtClean="0"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4CDF-47A4-E944-BE41-E01665209036}" type="datetime1">
              <a:rPr lang="ru-RU" smtClean="0"/>
              <a:t>28.09.2015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1D5F4BC-768F-B748-8215-ACEA140DEDAF}" type="datetime1">
              <a:rPr lang="ru-RU" smtClean="0"/>
              <a:t>28.09.2015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5961CF0-10B3-7B40-8F06-D79CB5396517}" type="datetime1">
              <a:rPr lang="ru-RU" smtClean="0"/>
              <a:t>28.09.2015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4E33-1CAE-504F-A5FC-3D7BCFDB0CB9}" type="datetime1">
              <a:rPr lang="ru-RU" smtClean="0"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F010-55FC-644A-8A12-44DD2E9CE61D}" type="datetime1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9839-778E-0B4B-BA50-A5321F0B8CC5}" type="datetime1">
              <a:rPr lang="ru-RU" smtClean="0"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91FDFD4-A1B6-A543-89BE-53FB335B8B40}" type="datetime1">
              <a:rPr lang="ru-RU" smtClean="0"/>
              <a:t>28.09.2015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96A0C2-D068-034C-9C01-10E2CB01AAA2}" type="datetime1">
              <a:rPr lang="ru-RU" smtClean="0"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307D8B-5D08-4997-B17C-E07F7D724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512" y="5508351"/>
            <a:ext cx="12955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err="1" smtClean="0"/>
              <a:t>Мотыгинский</a:t>
            </a:r>
            <a:r>
              <a:rPr lang="ru-RU" sz="1100" b="1" dirty="0" smtClean="0"/>
              <a:t> ЛЗУ</a:t>
            </a:r>
            <a:endParaRPr lang="ru-RU" sz="11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531358" y="5534773"/>
            <a:ext cx="28408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/>
              <a:t>Склад Готовой Продукции</a:t>
            </a:r>
            <a:endParaRPr lang="ru-RU" sz="11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476672"/>
            <a:ext cx="8496944" cy="93610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XVII </a:t>
            </a:r>
            <a:r>
              <a:rPr lang="ru-RU" sz="2400" b="1" dirty="0">
                <a:solidFill>
                  <a:schemeClr val="bg1"/>
                </a:solidFill>
              </a:rPr>
              <a:t>Петербургский Международный Лесопромышленный </a:t>
            </a:r>
            <a:r>
              <a:rPr lang="ru-RU" sz="2400" b="1" dirty="0" smtClean="0">
                <a:solidFill>
                  <a:schemeClr val="bg1"/>
                </a:solidFill>
              </a:rPr>
              <a:t>Форум</a:t>
            </a:r>
            <a:r>
              <a:rPr lang="en-US" sz="2400" b="1" dirty="0" smtClean="0">
                <a:solidFill>
                  <a:schemeClr val="bg1"/>
                </a:solidFill>
              </a:rPr>
              <a:t> – </a:t>
            </a:r>
            <a:r>
              <a:rPr lang="en-US" sz="2400" b="1" cap="all" dirty="0" smtClean="0">
                <a:solidFill>
                  <a:schemeClr val="bg1"/>
                </a:solidFill>
              </a:rPr>
              <a:t>SPIFF </a:t>
            </a:r>
            <a:r>
              <a:rPr lang="en-US" sz="2400" b="1" cap="all" dirty="0">
                <a:solidFill>
                  <a:schemeClr val="bg1"/>
                </a:solidFill>
              </a:rPr>
              <a:t>2015 </a:t>
            </a:r>
            <a:r>
              <a:rPr lang="en-US" sz="2400" b="1" cap="all" dirty="0" smtClean="0">
                <a:solidFill>
                  <a:schemeClr val="bg1"/>
                </a:solidFill>
              </a:rPr>
              <a:t> </a:t>
            </a:r>
            <a:endParaRPr kumimoji="0" lang="ru-RU" sz="240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74272" y="4365104"/>
            <a:ext cx="2604592" cy="116929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</a:rPr>
              <a:t>9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сентября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2015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5" t="14300" r="16138" b="10101"/>
          <a:stretch/>
        </p:blipFill>
        <p:spPr>
          <a:xfrm>
            <a:off x="219099" y="1772816"/>
            <a:ext cx="2984749" cy="3770209"/>
          </a:xfrm>
          <a:prstGeom prst="rect">
            <a:avLst/>
          </a:prstGeom>
        </p:spPr>
      </p:pic>
      <p:pic>
        <p:nvPicPr>
          <p:cNvPr id="15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85895"/>
            <a:ext cx="2750344" cy="1859889"/>
          </a:xfrm>
          <a:prstGeom prst="rect">
            <a:avLst/>
          </a:prstGeom>
        </p:spPr>
      </p:pic>
      <p:pic>
        <p:nvPicPr>
          <p:cNvPr id="16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568952" cy="72008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</a:t>
            </a:r>
            <a:r>
              <a:rPr lang="ru-RU" sz="2000" b="1" dirty="0" smtClean="0"/>
              <a:t>. </a:t>
            </a:r>
            <a:r>
              <a:rPr lang="ru-RU" sz="2000" b="1" dirty="0" smtClean="0"/>
              <a:t>Организованное Присутствие на мировых рынках?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980728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/>
          </a:p>
          <a:p>
            <a:endParaRPr lang="ru-RU" sz="13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2100" r="123" b="65351"/>
          <a:stretch/>
        </p:blipFill>
        <p:spPr>
          <a:xfrm>
            <a:off x="338985" y="836712"/>
            <a:ext cx="5370701" cy="28083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535996" cy="3023997"/>
          </a:xfrm>
          <a:prstGeom prst="rect">
            <a:avLst/>
          </a:prstGeom>
        </p:spPr>
      </p:pic>
      <p:pic>
        <p:nvPicPr>
          <p:cNvPr id="9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568952" cy="72008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2. </a:t>
            </a:r>
            <a:r>
              <a:rPr lang="ru-RU" sz="2000" b="1" dirty="0" smtClean="0"/>
              <a:t>Правила сортировки</a:t>
            </a:r>
            <a:r>
              <a:rPr lang="en-US" sz="2000" b="1" dirty="0" smtClean="0"/>
              <a:t> </a:t>
            </a:r>
            <a:r>
              <a:rPr lang="ru-RU" sz="2000" b="1" dirty="0" smtClean="0"/>
              <a:t>п</a:t>
            </a:r>
            <a:r>
              <a:rPr lang="en-US" sz="2000" b="1" dirty="0" smtClean="0"/>
              <a:t>/</a:t>
            </a:r>
            <a:r>
              <a:rPr lang="ru-RU" sz="2000" b="1" dirty="0" smtClean="0"/>
              <a:t>М?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980728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/>
          </a:p>
          <a:p>
            <a:endParaRPr lang="ru-RU" sz="13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0" t="16582" b="13266"/>
          <a:stretch/>
        </p:blipFill>
        <p:spPr>
          <a:xfrm>
            <a:off x="317601" y="1340768"/>
            <a:ext cx="3085228" cy="3874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r="1169" b="19137"/>
          <a:stretch/>
        </p:blipFill>
        <p:spPr>
          <a:xfrm>
            <a:off x="5406729" y="1340768"/>
            <a:ext cx="3287112" cy="38740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8000"/>
          <a:stretch/>
        </p:blipFill>
        <p:spPr>
          <a:xfrm>
            <a:off x="2771800" y="1340767"/>
            <a:ext cx="3459064" cy="3874097"/>
          </a:xfrm>
          <a:prstGeom prst="rect">
            <a:avLst/>
          </a:prstGeom>
        </p:spPr>
      </p:pic>
      <p:pic>
        <p:nvPicPr>
          <p:cNvPr id="10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424936" cy="648072"/>
          </a:xfrm>
        </p:spPr>
        <p:txBody>
          <a:bodyPr>
            <a:noAutofit/>
          </a:bodyPr>
          <a:lstStyle/>
          <a:p>
            <a:r>
              <a:rPr lang="en-US" sz="2000" b="1" dirty="0"/>
              <a:t>3</a:t>
            </a:r>
            <a:r>
              <a:rPr lang="ru-RU" sz="2000" b="1" dirty="0" smtClean="0"/>
              <a:t>. </a:t>
            </a:r>
            <a:r>
              <a:rPr lang="ru-RU" sz="2000" b="1" dirty="0" smtClean="0"/>
              <a:t>Продажи</a:t>
            </a:r>
            <a:r>
              <a:rPr lang="en-US" sz="2000" b="1" dirty="0"/>
              <a:t>?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40466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1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595" t="12200" r="16138" b="10801"/>
          <a:stretch/>
        </p:blipFill>
        <p:spPr>
          <a:xfrm>
            <a:off x="755576" y="930633"/>
            <a:ext cx="7697001" cy="4677735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699792" y="4509120"/>
            <a:ext cx="352839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8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424936" cy="64807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4. </a:t>
            </a:r>
            <a:r>
              <a:rPr lang="en-US" sz="2000" b="1" dirty="0" smtClean="0"/>
              <a:t>Shipping?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40466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11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492" r="23880"/>
          <a:stretch/>
        </p:blipFill>
        <p:spPr>
          <a:xfrm>
            <a:off x="863588" y="836712"/>
            <a:ext cx="7488832" cy="48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424936" cy="648072"/>
          </a:xfrm>
        </p:spPr>
        <p:txBody>
          <a:bodyPr>
            <a:noAutofit/>
          </a:bodyPr>
          <a:lstStyle/>
          <a:p>
            <a:r>
              <a:rPr lang="ru-RU" sz="2000" b="1" dirty="0"/>
              <a:t>5</a:t>
            </a:r>
            <a:r>
              <a:rPr lang="ru-RU" sz="2000" b="1" dirty="0" smtClean="0"/>
              <a:t>. Глубокая переработка имеет смысл после девальвации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EWD 2.JPG"/>
          <p:cNvPicPr>
            <a:picLocks noChangeAspect="1"/>
          </p:cNvPicPr>
          <p:nvPr/>
        </p:nvPicPr>
        <p:blipFill rotWithShape="1">
          <a:blip r:embed="rId2" cstate="print"/>
          <a:srcRect l="4806" r="8856"/>
          <a:stretch/>
        </p:blipFill>
        <p:spPr>
          <a:xfrm>
            <a:off x="755575" y="1340768"/>
            <a:ext cx="2135885" cy="1642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909881"/>
            <a:ext cx="23443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Запуск новой лесопильной линии</a:t>
            </a:r>
          </a:p>
          <a:p>
            <a:r>
              <a:rPr lang="ru-RU" sz="1100" dirty="0"/>
              <a:t>у</a:t>
            </a:r>
            <a:r>
              <a:rPr lang="ru-RU" sz="1100" dirty="0" smtClean="0"/>
              <a:t>величит объем производства</a:t>
            </a:r>
            <a:endParaRPr lang="en-US" sz="11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064" y="3692962"/>
            <a:ext cx="2159232" cy="1642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"/>
          <a:stretch/>
        </p:blipFill>
        <p:spPr>
          <a:xfrm>
            <a:off x="6228184" y="1328585"/>
            <a:ext cx="2084801" cy="1642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2060" r="17713" b="9686"/>
          <a:stretch/>
        </p:blipFill>
        <p:spPr>
          <a:xfrm>
            <a:off x="2148083" y="3692962"/>
            <a:ext cx="2135885" cy="1658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b="5586"/>
          <a:stretch/>
        </p:blipFill>
        <p:spPr>
          <a:xfrm>
            <a:off x="3433914" y="1340768"/>
            <a:ext cx="2135886" cy="1643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83589" y="5302369"/>
            <a:ext cx="2560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</a:t>
            </a:r>
            <a:r>
              <a:rPr lang="ru-RU" sz="1100" dirty="0" err="1" smtClean="0"/>
              <a:t>обственная</a:t>
            </a:r>
            <a:r>
              <a:rPr lang="ru-RU" sz="1100" dirty="0" smtClean="0"/>
              <a:t> </a:t>
            </a:r>
            <a:r>
              <a:rPr lang="ru-RU" sz="1100" dirty="0" smtClean="0"/>
              <a:t>заготовка круглого леса увеличивает объем лесопиления и снижает себестоимость сырья </a:t>
            </a:r>
            <a:endParaRPr lang="en-US" sz="1100" dirty="0" smtClean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55575" y="3358153"/>
            <a:ext cx="7557410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3358153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год           	2015 		2016		2017		20</a:t>
            </a:r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r>
              <a:rPr lang="ru-RU" sz="1400" b="1" dirty="0" smtClean="0">
                <a:solidFill>
                  <a:schemeClr val="bg1"/>
                </a:solidFill>
              </a:rPr>
              <a:t>         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2996952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м³	350</a:t>
            </a:r>
            <a:r>
              <a:rPr lang="en-US" sz="1400" b="1" dirty="0" smtClean="0">
                <a:solidFill>
                  <a:schemeClr val="bg1"/>
                </a:solidFill>
              </a:rPr>
              <a:t>’</a:t>
            </a:r>
            <a:r>
              <a:rPr lang="ru-RU" sz="1400" b="1" dirty="0" smtClean="0">
                <a:solidFill>
                  <a:schemeClr val="bg1"/>
                </a:solidFill>
              </a:rPr>
              <a:t>000		400</a:t>
            </a:r>
            <a:r>
              <a:rPr lang="en-US" sz="1400" b="1" dirty="0" smtClean="0">
                <a:solidFill>
                  <a:schemeClr val="bg1"/>
                </a:solidFill>
              </a:rPr>
              <a:t>’</a:t>
            </a:r>
            <a:r>
              <a:rPr lang="ru-RU" sz="1400" b="1" dirty="0" smtClean="0">
                <a:solidFill>
                  <a:schemeClr val="bg1"/>
                </a:solidFill>
              </a:rPr>
              <a:t>000		</a:t>
            </a:r>
            <a:r>
              <a:rPr lang="en-US" sz="1400" b="1" dirty="0" smtClean="0">
                <a:solidFill>
                  <a:schemeClr val="bg1"/>
                </a:solidFill>
              </a:rPr>
              <a:t>4</a:t>
            </a:r>
            <a:r>
              <a:rPr lang="ru-RU" sz="1400" b="1" dirty="0" smtClean="0">
                <a:solidFill>
                  <a:schemeClr val="bg1"/>
                </a:solidFill>
              </a:rPr>
              <a:t>50</a:t>
            </a:r>
            <a:r>
              <a:rPr lang="en-US" sz="1400" b="1" dirty="0" smtClean="0">
                <a:solidFill>
                  <a:schemeClr val="bg1"/>
                </a:solidFill>
              </a:rPr>
              <a:t>’</a:t>
            </a:r>
            <a:r>
              <a:rPr lang="ru-RU" sz="1400" b="1" dirty="0" smtClean="0">
                <a:solidFill>
                  <a:schemeClr val="bg1"/>
                </a:solidFill>
              </a:rPr>
              <a:t>000		</a:t>
            </a:r>
            <a:r>
              <a:rPr lang="ru-RU" sz="1400" b="1" dirty="0" smtClean="0">
                <a:solidFill>
                  <a:schemeClr val="bg1"/>
                </a:solidFill>
              </a:rPr>
              <a:t>6</a:t>
            </a:r>
            <a:r>
              <a:rPr lang="en-US" sz="1400" b="1" dirty="0" smtClean="0">
                <a:solidFill>
                  <a:schemeClr val="bg1"/>
                </a:solidFill>
              </a:rPr>
              <a:t>0</a:t>
            </a:r>
            <a:r>
              <a:rPr lang="ru-RU" sz="1400" b="1" dirty="0" smtClean="0">
                <a:solidFill>
                  <a:schemeClr val="bg1"/>
                </a:solidFill>
              </a:rPr>
              <a:t>0</a:t>
            </a:r>
            <a:r>
              <a:rPr lang="en-US" sz="1400" b="1" dirty="0" smtClean="0">
                <a:solidFill>
                  <a:schemeClr val="bg1"/>
                </a:solidFill>
              </a:rPr>
              <a:t>’</a:t>
            </a:r>
            <a:r>
              <a:rPr lang="ru-RU" sz="1400" b="1" dirty="0" smtClean="0">
                <a:solidFill>
                  <a:schemeClr val="bg1"/>
                </a:solidFill>
              </a:rPr>
              <a:t>000		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7864" y="740604"/>
            <a:ext cx="25168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Рост объемов производства требует увеличения сушильных мощностей</a:t>
            </a:r>
            <a:r>
              <a:rPr lang="en-US" sz="1100" dirty="0" smtClean="0"/>
              <a:t> </a:t>
            </a:r>
            <a:r>
              <a:rPr lang="ru-RU" sz="1100" dirty="0" smtClean="0"/>
              <a:t>и запуска толстомерной линии пиления</a:t>
            </a:r>
            <a:endParaRPr lang="en-US" sz="11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035917" y="5301208"/>
            <a:ext cx="2560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Переработка низкокачественных пиломатериалов (сращивание) увеличивает  доходность </a:t>
            </a:r>
            <a:endParaRPr lang="en-US" sz="11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116037" y="909881"/>
            <a:ext cx="25604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Следующий шаг – сращивание и производство товаров для розницы </a:t>
            </a:r>
            <a:endParaRPr lang="en-US" sz="1100" dirty="0" smtClean="0"/>
          </a:p>
        </p:txBody>
      </p:sp>
      <p:pic>
        <p:nvPicPr>
          <p:cNvPr id="21" name="Bildobjekt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424936" cy="648072"/>
          </a:xfrm>
        </p:spPr>
        <p:txBody>
          <a:bodyPr>
            <a:noAutofit/>
          </a:bodyPr>
          <a:lstStyle/>
          <a:p>
            <a:r>
              <a:rPr lang="en-US" sz="2000" b="1" dirty="0"/>
              <a:t>6</a:t>
            </a:r>
            <a:r>
              <a:rPr lang="ru-RU" sz="2000" b="1" dirty="0" smtClean="0"/>
              <a:t>. </a:t>
            </a:r>
            <a:r>
              <a:rPr lang="ru-RU" sz="2000" b="1" dirty="0" smtClean="0"/>
              <a:t>Проблемы решены в Швеции 100 лет назад?</a:t>
            </a:r>
            <a:endParaRPr lang="ru-RU" sz="2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39552" y="692696"/>
            <a:ext cx="81369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544" y="404664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25200" r="76567" b="31751"/>
          <a:stretch/>
        </p:blipFill>
        <p:spPr>
          <a:xfrm rot="16200000">
            <a:off x="4031940" y="-1969045"/>
            <a:ext cx="1224136" cy="6710218"/>
          </a:xfrm>
          <a:prstGeom prst="rect">
            <a:avLst/>
          </a:prstGeom>
        </p:spPr>
      </p:pic>
      <p:pic>
        <p:nvPicPr>
          <p:cNvPr id="9" name="Рисунок 8" descr="1. DSCN1565.JPG"/>
          <p:cNvPicPr>
            <a:picLocks noChangeAspect="1"/>
          </p:cNvPicPr>
          <p:nvPr/>
        </p:nvPicPr>
        <p:blipFill>
          <a:blip r:embed="rId3" cstate="print"/>
          <a:srcRect r="37508"/>
          <a:stretch>
            <a:fillRect/>
          </a:stretch>
        </p:blipFill>
        <p:spPr>
          <a:xfrm>
            <a:off x="1259632" y="2282896"/>
            <a:ext cx="3235016" cy="38824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Рисунок 9" descr="1. rule distance as between the arms.jpg"/>
          <p:cNvPicPr>
            <a:picLocks noChangeAspect="1"/>
          </p:cNvPicPr>
          <p:nvPr/>
        </p:nvPicPr>
        <p:blipFill>
          <a:blip r:embed="rId4" cstate="print"/>
          <a:srcRect r="37709"/>
          <a:stretch>
            <a:fillRect/>
          </a:stretch>
        </p:blipFill>
        <p:spPr>
          <a:xfrm>
            <a:off x="4788024" y="2282895"/>
            <a:ext cx="3224568" cy="38824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93296"/>
            <a:ext cx="1512168" cy="6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41389</TotalTime>
  <Words>110</Words>
  <Application>Microsoft Office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Wingdings</vt:lpstr>
      <vt:lpstr>Wingdings 2</vt:lpstr>
      <vt:lpstr>Обычная</vt:lpstr>
      <vt:lpstr>Презентация PowerPoint</vt:lpstr>
      <vt:lpstr>1. Организованное Присутствие на мировых рынках?</vt:lpstr>
      <vt:lpstr>2. Правила сортировки п/М?</vt:lpstr>
      <vt:lpstr>3. Продажи?</vt:lpstr>
      <vt:lpstr>4. Shipping?</vt:lpstr>
      <vt:lpstr>5. Глубокая переработка имеет смысл после девальвации</vt:lpstr>
      <vt:lpstr>6. Проблемы решены в Швеции 100 лет назад?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Northland resources, strategic investment analysis</dc:title>
  <dc:creator>MartinH</dc:creator>
  <cp:lastModifiedBy>Martin</cp:lastModifiedBy>
  <cp:revision>354</cp:revision>
  <dcterms:created xsi:type="dcterms:W3CDTF">2013-02-19T12:07:57Z</dcterms:created>
  <dcterms:modified xsi:type="dcterms:W3CDTF">2015-09-29T06:57:50Z</dcterms:modified>
</cp:coreProperties>
</file>